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02336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96327"/>
  </p:normalViewPr>
  <p:slideViewPr>
    <p:cSldViewPr snapToGrid="0">
      <p:cViewPr varScale="1">
        <p:scale>
          <a:sx n="27" d="100"/>
          <a:sy n="27" d="100"/>
        </p:scale>
        <p:origin x="27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6584530"/>
            <a:ext cx="34198560" cy="14007253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21131956"/>
            <a:ext cx="30175200" cy="9713804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2142067"/>
            <a:ext cx="867537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2142067"/>
            <a:ext cx="2552319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10030472"/>
            <a:ext cx="34701480" cy="16736057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6924858"/>
            <a:ext cx="34701480" cy="8801097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2142076"/>
            <a:ext cx="3470148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9862823"/>
            <a:ext cx="17020696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4696440"/>
            <a:ext cx="17020696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9862823"/>
            <a:ext cx="17104520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4696440"/>
            <a:ext cx="1710452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5792902"/>
            <a:ext cx="20368260" cy="28591933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5792902"/>
            <a:ext cx="20368260" cy="28591933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2142076"/>
            <a:ext cx="3470148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10710333"/>
            <a:ext cx="3470148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7290595"/>
            <a:ext cx="135788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6143FC-4E6B-871D-7E30-8F860FF3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5" y="11932463"/>
            <a:ext cx="22282486" cy="1336949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944E75-BE58-7DF9-0309-A5169E98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440" y="12514847"/>
            <a:ext cx="12502755" cy="12502755"/>
          </a:xfrm>
          <a:prstGeom prst="rect">
            <a:avLst/>
          </a:prstGeom>
        </p:spPr>
      </p:pic>
      <p:pic>
        <p:nvPicPr>
          <p:cNvPr id="1026" name="Picture 2" descr="New and improved letterhead – for every SIPS section! | Discovery that  Connects">
            <a:extLst>
              <a:ext uri="{FF2B5EF4-FFF2-40B4-BE49-F238E27FC236}">
                <a16:creationId xmlns:a16="http://schemas.microsoft.com/office/drawing/2014/main" id="{2D382CBB-C896-2598-6BF3-018EC110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62" y="489122"/>
            <a:ext cx="13815456" cy="229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0" y="2152"/>
            <a:ext cx="29992320" cy="376399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20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35" y="3599243"/>
            <a:ext cx="39379757" cy="1598400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/>
              <a:t>Huong T. X. Nguyen, Olivia L. Fisher, Amy T. Fox, Kristen Loria, Kathryn F. Marini, Christopher J. Pelzer, Adam N. Sharifi, Domenic D. Varma, Sandra Wayman, Matthew R. Ryan</a:t>
            </a:r>
          </a:p>
          <a:p>
            <a:r>
              <a:rPr lang="en-US" sz="4400" dirty="0"/>
              <a:t> Contact: hn337@cornell.edu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861662" y="4560139"/>
            <a:ext cx="3851027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Cover crops can build soil fertility and suppress weeds [1].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Red clover </a:t>
            </a:r>
            <a:r>
              <a:rPr lang="en-US" sz="5400" dirty="0">
                <a:solidFill>
                  <a:schemeClr val="tx1"/>
                </a:solidFill>
              </a:rPr>
              <a:t>(</a:t>
            </a:r>
            <a:r>
              <a:rPr lang="en-US" sz="5400" i="1" dirty="0">
                <a:solidFill>
                  <a:schemeClr val="tx1"/>
                </a:solidFill>
              </a:rPr>
              <a:t>Trifolium pratense </a:t>
            </a:r>
            <a:r>
              <a:rPr lang="en-US" sz="5400" dirty="0">
                <a:solidFill>
                  <a:schemeClr val="tx1"/>
                </a:solidFill>
              </a:rPr>
              <a:t>L.) is a winter-hardy cover crop that provides multiple benefits [2] while requires little management [3], but its weed suppression performance is inconsistent [4,5].</a:t>
            </a:r>
            <a:endParaRPr lang="en-US" sz="54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Brassicas are cool-season crops. Yellow mustard, spring canola, and winter rapeseed residues when incorporated with soil can reduce weed seedling emergence [6].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813536" y="9825794"/>
            <a:ext cx="301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3206505" y="9664167"/>
            <a:ext cx="172979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</a:t>
            </a:r>
          </a:p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(p = 0.0137). Collard provided the strongest weed suppression among all the examined </a:t>
            </a:r>
            <a:r>
              <a:rPr lang="en-US" sz="60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861662" y="24669468"/>
                <a:ext cx="26578536" cy="11444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rgbClr val="C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Materials and Methods</a:t>
                </a:r>
                <a:endParaRPr lang="en-US" sz="5400" dirty="0">
                  <a:solidFill>
                    <a:schemeClr val="tx1"/>
                  </a:solidFill>
                </a:endParaRP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10 </a:t>
                </a:r>
                <a:r>
                  <a:rPr lang="en-US" sz="5400" i="1" dirty="0">
                    <a:solidFill>
                      <a:schemeClr val="tx1"/>
                    </a:solidFill>
                  </a:rPr>
                  <a:t>Brassicaceae </a:t>
                </a:r>
                <a:r>
                  <a:rPr lang="en-US" sz="5400" dirty="0">
                    <a:solidFill>
                      <a:schemeClr val="tx1"/>
                    </a:solidFill>
                  </a:rPr>
                  <a:t>species and red clover were frost-seeded into </a:t>
                </a:r>
                <a:r>
                  <a:rPr lang="en-US" sz="54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rolled cereal rye mulch </a:t>
                </a:r>
                <a:r>
                  <a:rPr lang="en-US" sz="5400" dirty="0">
                    <a:solidFill>
                      <a:schemeClr val="tx1"/>
                    </a:solidFill>
                  </a:rPr>
                  <a:t>on March 23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 The no cover crop was rolled cereal rye mulch residue.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Crop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2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</a:t>
                </a:r>
                <a:r>
                  <a:rPr lang="en-US" sz="5400" dirty="0"/>
                  <a:t> and c</a:t>
                </a:r>
                <a:r>
                  <a:rPr lang="en-US" sz="5400" dirty="0">
                    <a:solidFill>
                      <a:schemeClr val="tx1"/>
                    </a:solidFill>
                  </a:rPr>
                  <a:t>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A non-linear model for crop – weed competition was fitted with </a:t>
                </a:r>
                <a:r>
                  <a:rPr lang="en-US" sz="5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400" dirty="0">
                    <a:solidFill>
                      <a:schemeClr val="tx1"/>
                    </a:solidFill>
                  </a:rPr>
                  <a:t> and a </a:t>
                </a:r>
                <a:r>
                  <a:rPr lang="en-US" sz="5400" dirty="0"/>
                  <a:t>linear model for crop coverage was fitted with </a:t>
                </a:r>
                <a:r>
                  <a:rPr lang="en-US" sz="5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chemeClr val="tx1"/>
                    </a:solidFill>
                  </a:rPr>
                  <a:t>stats package version 3.6.2 [7]) in R version 4.2.1 [7]. The competition conforms to </a:t>
                </a:r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cover crop biomass.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62" y="24669468"/>
                <a:ext cx="26578536" cy="11444287"/>
              </a:xfrm>
              <a:prstGeom prst="rect">
                <a:avLst/>
              </a:prstGeom>
              <a:blipFill>
                <a:blip r:embed="rId5"/>
                <a:stretch>
                  <a:fillRect l="-1385" t="-1663" r="-1337" b="-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861662" y="36462139"/>
            <a:ext cx="26578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  <a:r>
              <a:rPr lang="en-US" sz="5400" dirty="0"/>
              <a:t>Keith </a:t>
            </a:r>
            <a:r>
              <a:rPr lang="en-US" sz="5400" dirty="0" err="1"/>
              <a:t>Berns</a:t>
            </a:r>
            <a:r>
              <a:rPr lang="en-US" sz="5400" dirty="0"/>
              <a:t>, Green Cover Seed, Bladen, Nebraska</a:t>
            </a:r>
          </a:p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work was funded by </a:t>
            </a:r>
            <a:r>
              <a:rPr lang="en-US" sz="54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USDA NIFA Organic Agriculture Research and Extension Initiative 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 New York State Department of Agriculture and Markets.</a:t>
            </a:r>
            <a:endParaRPr lang="en-US" sz="5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7440198" y="25858630"/>
            <a:ext cx="11671864" cy="1388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Teasdale JR. Contribution of cover crops to weed management in sustainable agricultural systems. Journal of production agriculture. 1996 Oct;9(4):475-9. 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Ohno T, Doolan K,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Zibilske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LM, Liebman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SW. 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Management of red clover as a cover crop. </a:t>
            </a:r>
            <a:r>
              <a:rPr lang="en-US" sz="3200" b="0" i="0" u="none" strike="noStrike" dirty="0" err="1">
                <a:solidFill>
                  <a:srgbClr val="001E44"/>
                </a:solidFill>
                <a:effectLst/>
                <a:latin typeface="Roboto Slab"/>
              </a:rPr>
              <a:t>PennState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 Extension. 2007 Oct.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Mutch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DR, Martin TE,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Kosola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artemisiifolia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winter wheat (Triticum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aestivum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 Weed Technology. 2003 Mar;17(1):181-5.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Bryan CJ, Sipes SD,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Arduser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Kassim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3200" b="0" i="0" u="none" strike="noStrike" dirty="0">
              <a:solidFill>
                <a:srgbClr val="001E44"/>
              </a:solidFill>
              <a:effectLst/>
              <a:latin typeface="Roboto Slab"/>
            </a:endParaRP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Haramoto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https://www.R-project.org/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320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1458419" y="10909865"/>
            <a:ext cx="21555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27713512" y="24794124"/>
            <a:ext cx="449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{64970371-16F1-2C45-AF51-D4967193C261}tf10001070</Template>
  <TotalTime>7518</TotalTime>
  <Words>683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25</cp:revision>
  <dcterms:created xsi:type="dcterms:W3CDTF">2022-11-07T16:07:29Z</dcterms:created>
  <dcterms:modified xsi:type="dcterms:W3CDTF">2022-12-12T14:54:23Z</dcterms:modified>
</cp:coreProperties>
</file>